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71" r:id="rId5"/>
    <p:sldId id="258" r:id="rId6"/>
    <p:sldId id="272" r:id="rId7"/>
    <p:sldId id="259" r:id="rId8"/>
    <p:sldId id="273" r:id="rId9"/>
    <p:sldId id="260" r:id="rId10"/>
    <p:sldId id="274" r:id="rId11"/>
    <p:sldId id="261" r:id="rId12"/>
    <p:sldId id="262" r:id="rId13"/>
    <p:sldId id="275" r:id="rId14"/>
    <p:sldId id="263" r:id="rId15"/>
    <p:sldId id="276" r:id="rId16"/>
    <p:sldId id="264" r:id="rId17"/>
    <p:sldId id="277" r:id="rId18"/>
    <p:sldId id="265" r:id="rId19"/>
    <p:sldId id="278" r:id="rId20"/>
    <p:sldId id="266" r:id="rId21"/>
    <p:sldId id="279" r:id="rId22"/>
    <p:sldId id="267" r:id="rId23"/>
    <p:sldId id="281" r:id="rId24"/>
    <p:sldId id="268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A153-560F-41F7-B00C-7FAFB3EF10BF}" type="datetimeFigureOut">
              <a:rPr lang="cs-CZ" smtClean="0"/>
              <a:pPr/>
              <a:t>18. 10. 2017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E26C-577A-42F6-B73B-860D8D244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A153-560F-41F7-B00C-7FAFB3EF10BF}" type="datetimeFigureOut">
              <a:rPr lang="cs-CZ" smtClean="0"/>
              <a:pPr/>
              <a:t>18. 10. 2017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E26C-577A-42F6-B73B-860D8D244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A153-560F-41F7-B00C-7FAFB3EF10BF}" type="datetimeFigureOut">
              <a:rPr lang="cs-CZ" smtClean="0"/>
              <a:pPr/>
              <a:t>18. 10. 2017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E26C-577A-42F6-B73B-860D8D244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A153-560F-41F7-B00C-7FAFB3EF10BF}" type="datetimeFigureOut">
              <a:rPr lang="cs-CZ" smtClean="0"/>
              <a:pPr/>
              <a:t>18. 10. 2017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E26C-577A-42F6-B73B-860D8D244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A153-560F-41F7-B00C-7FAFB3EF10BF}" type="datetimeFigureOut">
              <a:rPr lang="cs-CZ" smtClean="0"/>
              <a:pPr/>
              <a:t>18. 10. 2017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E26C-577A-42F6-B73B-860D8D244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A153-560F-41F7-B00C-7FAFB3EF10BF}" type="datetimeFigureOut">
              <a:rPr lang="cs-CZ" smtClean="0"/>
              <a:pPr/>
              <a:t>18. 10. 2017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E26C-577A-42F6-B73B-860D8D244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A153-560F-41F7-B00C-7FAFB3EF10BF}" type="datetimeFigureOut">
              <a:rPr lang="cs-CZ" smtClean="0"/>
              <a:pPr/>
              <a:t>18. 10. 2017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E26C-577A-42F6-B73B-860D8D244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A153-560F-41F7-B00C-7FAFB3EF10BF}" type="datetimeFigureOut">
              <a:rPr lang="cs-CZ" smtClean="0"/>
              <a:pPr/>
              <a:t>18. 10. 2017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E26C-577A-42F6-B73B-860D8D244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A153-560F-41F7-B00C-7FAFB3EF10BF}" type="datetimeFigureOut">
              <a:rPr lang="cs-CZ" smtClean="0"/>
              <a:pPr/>
              <a:t>18. 10. 2017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E26C-577A-42F6-B73B-860D8D244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A153-560F-41F7-B00C-7FAFB3EF10BF}" type="datetimeFigureOut">
              <a:rPr lang="cs-CZ" smtClean="0"/>
              <a:pPr/>
              <a:t>18. 10. 2017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E26C-577A-42F6-B73B-860D8D2444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A153-560F-41F7-B00C-7FAFB3EF10BF}" type="datetimeFigureOut">
              <a:rPr lang="cs-CZ" smtClean="0"/>
              <a:pPr/>
              <a:t>18. 10. 2017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A2E26C-577A-42F6-B73B-860D8D2444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E5A153-560F-41F7-B00C-7FAFB3EF10BF}" type="datetimeFigureOut">
              <a:rPr lang="cs-CZ" smtClean="0"/>
              <a:pPr/>
              <a:t>18. 10. 2017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A2E26C-577A-42F6-B73B-860D8D24445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Frisbee</a:t>
            </a:r>
            <a:r>
              <a:rPr lang="cs-CZ" dirty="0" smtClean="0"/>
              <a:t> </a:t>
            </a:r>
            <a:r>
              <a:rPr lang="cs-CZ" dirty="0" err="1" smtClean="0"/>
              <a:t>Ultimate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807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Základní Pravidla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Luboš Charvát</a:t>
            </a:r>
          </a:p>
          <a:p>
            <a:r>
              <a:rPr lang="cs-CZ" dirty="0" smtClean="0"/>
              <a:t>KTV FPE ZČU v Plzni</a:t>
            </a:r>
          </a:p>
          <a:p>
            <a:r>
              <a:rPr lang="cs-CZ" dirty="0" smtClean="0"/>
              <a:t>2012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 descr="http://api.ning.com/files/I1XvdcA2U1gb311EorhpOKAXl1vONq3iWrvBcXrJ7HqHBuIyI01rc-y18kCUj*Kx6RzqSw618NqxsvYOdoh7egWhKMPU41lg/UltimateFris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055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Výhoz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Z</a:t>
            </a:r>
            <a:r>
              <a:rPr lang="cs-CZ" dirty="0" smtClean="0"/>
              <a:t>ačíná </a:t>
            </a:r>
            <a:r>
              <a:rPr lang="cs-CZ" dirty="0"/>
              <a:t>hra </a:t>
            </a:r>
          </a:p>
          <a:p>
            <a:r>
              <a:rPr lang="cs-CZ" dirty="0" smtClean="0"/>
              <a:t>Odhození </a:t>
            </a:r>
            <a:r>
              <a:rPr lang="cs-CZ" dirty="0"/>
              <a:t>disku obráncem </a:t>
            </a:r>
          </a:p>
          <a:p>
            <a:r>
              <a:rPr lang="cs-CZ" dirty="0"/>
              <a:t>Útočící tým signalizuje připravenost hrát tím, že alespoň jeden z hráčů zdvihne ruku nad hlavu. </a:t>
            </a:r>
          </a:p>
          <a:p>
            <a:r>
              <a:rPr lang="cs-CZ" dirty="0"/>
              <a:t>D</a:t>
            </a:r>
            <a:r>
              <a:rPr lang="cs-CZ" dirty="0" smtClean="0"/>
              <a:t>okud </a:t>
            </a:r>
            <a:r>
              <a:rPr lang="cs-CZ" dirty="0"/>
              <a:t>není disk odhozen, musí útočníci stát jednou nohou na své základní </a:t>
            </a:r>
            <a:r>
              <a:rPr lang="cs-CZ" dirty="0" smtClean="0"/>
              <a:t>čáře</a:t>
            </a:r>
            <a:endParaRPr lang="cs-CZ" dirty="0"/>
          </a:p>
          <a:p>
            <a:r>
              <a:rPr lang="cs-CZ" dirty="0"/>
              <a:t>Když se útočník dotkne disku (ve hřišti nebo v autu) před dopadem disku na zem a útočící tým disk nezachytí, dochází k </a:t>
            </a:r>
            <a:r>
              <a:rPr lang="cs-CZ" dirty="0" err="1"/>
              <a:t>turnoveru</a:t>
            </a:r>
            <a:r>
              <a:rPr lang="cs-CZ" dirty="0"/>
              <a:t> („upuštěný výhoz</a:t>
            </a:r>
            <a:r>
              <a:rPr lang="cs-CZ" dirty="0" smtClean="0"/>
              <a:t>“).</a:t>
            </a:r>
          </a:p>
          <a:p>
            <a:r>
              <a:rPr lang="cs-CZ" dirty="0" smtClean="0"/>
              <a:t>Kterýkoliv hráč se může pokusit zastavit kutálející nebo klouzající se disk.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Počítání </a:t>
            </a:r>
            <a:r>
              <a:rPr lang="cs-CZ" b="1" dirty="0"/>
              <a:t>zdržování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 err="1"/>
              <a:t>Marker</a:t>
            </a:r>
            <a:r>
              <a:rPr lang="cs-CZ" dirty="0"/>
              <a:t> počítá házeči zdržování zvoláním „</a:t>
            </a:r>
            <a:r>
              <a:rPr lang="cs-CZ" dirty="0" err="1"/>
              <a:t>stalling</a:t>
            </a:r>
            <a:r>
              <a:rPr lang="cs-CZ" dirty="0"/>
              <a:t>“ (počítání, stání, zdržování) a pak počítáním od jedné (1) do deseti (10). Interval mezi začátky jednotlivých slov počítání musí být nejméně jedna (1) sekunda. </a:t>
            </a:r>
          </a:p>
          <a:p>
            <a:endParaRPr lang="cs-CZ" dirty="0"/>
          </a:p>
          <a:p>
            <a:r>
              <a:rPr lang="cs-CZ" dirty="0"/>
              <a:t>Uvedení disku do hry: </a:t>
            </a:r>
          </a:p>
          <a:p>
            <a:pPr lvl="1"/>
            <a:r>
              <a:rPr lang="cs-CZ" dirty="0"/>
              <a:t>když je disk v dosahu obránce, dotkne se obránce disku a zvolá „disk in“; </a:t>
            </a:r>
          </a:p>
          <a:p>
            <a:pPr lvl="1"/>
            <a:r>
              <a:rPr lang="cs-CZ" dirty="0" smtClean="0"/>
              <a:t>když </a:t>
            </a:r>
            <a:r>
              <a:rPr lang="cs-CZ" dirty="0"/>
              <a:t>disk není v dosahu obránce, házeč se dotkne diskem země a zvolá „disk in“; nebo </a:t>
            </a:r>
          </a:p>
          <a:p>
            <a:pPr lvl="1"/>
            <a:r>
              <a:rPr lang="cs-CZ" dirty="0" smtClean="0"/>
              <a:t>když </a:t>
            </a:r>
            <a:r>
              <a:rPr lang="cs-CZ" dirty="0"/>
              <a:t>disk není v dosahu obránce a není házeč, nejblíže postavený obránce u disku zvolá „disk in“.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0" name="Picture 2" descr="http://discgolf.com/wp-content/uploads/2012/05/historyofdiscgolf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20358" cy="5301208"/>
          </a:xfrm>
          <a:prstGeom prst="rect">
            <a:avLst/>
          </a:prstGeom>
          <a:noFill/>
        </p:spPr>
      </p:pic>
    </p:spTree>
  </p:cSld>
  <p:clrMapOvr>
    <a:masterClrMapping/>
  </p:clrMapOvr>
  <p:transition advTm="1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Auty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Hráč ve výskoku zůstává ve hřišti (resp. v autu, když se odrazil z autu) dokud se nedotkne hřiště nebo autu. </a:t>
            </a:r>
          </a:p>
          <a:p>
            <a:r>
              <a:rPr lang="cs-CZ" dirty="0" smtClean="0"/>
              <a:t>Když </a:t>
            </a:r>
            <a:r>
              <a:rPr lang="cs-CZ" dirty="0"/>
              <a:t>házeč, který má disk, měl kontakt se hřištěm a poté se dostal do autu, je považován za hráče v hřišti. </a:t>
            </a:r>
          </a:p>
          <a:p>
            <a:r>
              <a:rPr lang="cs-CZ" dirty="0" smtClean="0"/>
              <a:t>Když </a:t>
            </a:r>
            <a:r>
              <a:rPr lang="cs-CZ" dirty="0"/>
              <a:t>házeč opustil hřiště, musí ustanovit pivot ve hřišti nejblíže bodu, kde překročil obvodovou čáru </a:t>
            </a:r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 descr="http://discgolf.com/wp-content/uploads/2012/05/ed-with-mach3-protot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Chytání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Když hráč ztratí kontrolu nad diskem důsledkem následného kontaktu se zemí, spoluhráčem, nebo protihráčem postaveným v </a:t>
            </a:r>
            <a:r>
              <a:rPr lang="cs-CZ" b="1" dirty="0"/>
              <a:t>souladu s pravidly</a:t>
            </a:r>
            <a:r>
              <a:rPr lang="cs-CZ" dirty="0"/>
              <a:t>, chycení disku se považuje za neplatné. </a:t>
            </a:r>
          </a:p>
          <a:p>
            <a:r>
              <a:rPr lang="cs-CZ" dirty="0" smtClean="0"/>
              <a:t>Pokud </a:t>
            </a:r>
            <a:r>
              <a:rPr lang="cs-CZ" dirty="0"/>
              <a:t>útočník a obránce chytí disk současně, držení je ponecháno útočící straně. </a:t>
            </a:r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4818" name="Picture 2" descr="http://www.bareknucks.com/wp-content/uploads/2010/07/Ultimate_Frisbe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72074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Turnovery</a:t>
            </a:r>
            <a:r>
              <a:rPr lang="cs-CZ" b="1" dirty="0" smtClean="0"/>
              <a:t> </a:t>
            </a:r>
            <a:r>
              <a:rPr lang="cs-CZ" b="1" dirty="0"/>
              <a:t>– změny držení disku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se </a:t>
            </a:r>
            <a:r>
              <a:rPr lang="cs-CZ" dirty="0"/>
              <a:t>disk dotkne země a není v držení útočníka („dole“), </a:t>
            </a:r>
          </a:p>
          <a:p>
            <a:r>
              <a:rPr lang="cs-CZ" dirty="0" smtClean="0"/>
              <a:t>je </a:t>
            </a:r>
            <a:r>
              <a:rPr lang="cs-CZ" dirty="0"/>
              <a:t>disk podán jedním útočníkem druhému </a:t>
            </a:r>
          </a:p>
          <a:p>
            <a:r>
              <a:rPr lang="cs-CZ" dirty="0" smtClean="0"/>
              <a:t>si </a:t>
            </a:r>
            <a:r>
              <a:rPr lang="cs-CZ" dirty="0"/>
              <a:t>házeč „narazí“ disk o jiného hráče </a:t>
            </a:r>
          </a:p>
          <a:p>
            <a:r>
              <a:rPr lang="cs-CZ" dirty="0" smtClean="0"/>
              <a:t>se </a:t>
            </a:r>
            <a:r>
              <a:rPr lang="cs-CZ" dirty="0"/>
              <a:t>házeč dotkne disku po jeho odhození a před tím, než se disku dotkne jiný hráč („dvojitý dotek“)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přihrávka zachycena obráncem </a:t>
            </a:r>
          </a:p>
          <a:p>
            <a:r>
              <a:rPr lang="cs-CZ" dirty="0"/>
              <a:t>(„upuštěný výhoz“). </a:t>
            </a:r>
          </a:p>
          <a:p>
            <a:r>
              <a:rPr lang="cs-CZ" dirty="0" smtClean="0"/>
              <a:t>Když </a:t>
            </a:r>
            <a:r>
              <a:rPr lang="cs-CZ" dirty="0"/>
              <a:t>je místo </a:t>
            </a:r>
            <a:r>
              <a:rPr lang="cs-CZ" dirty="0" err="1"/>
              <a:t>turnoveru</a:t>
            </a:r>
            <a:r>
              <a:rPr lang="cs-CZ" dirty="0"/>
              <a:t> v útočné koncové zóně týmu, který získal disk, házeč musí ustanovit pivot v nejbližším místě na základní čáře. </a:t>
            </a:r>
          </a:p>
          <a:p>
            <a:r>
              <a:rPr lang="cs-CZ" dirty="0"/>
              <a:t>Když je místo </a:t>
            </a:r>
            <a:r>
              <a:rPr lang="cs-CZ" dirty="0" err="1"/>
              <a:t>turnoveru</a:t>
            </a:r>
            <a:r>
              <a:rPr lang="cs-CZ" dirty="0"/>
              <a:t> v obranné koncové zóně týmu, který získal disk, házeč může zvolit kde ustanoví pivot: </a:t>
            </a:r>
          </a:p>
          <a:p>
            <a:pPr lvl="1"/>
            <a:r>
              <a:rPr lang="cs-CZ" dirty="0" smtClean="0"/>
              <a:t>na </a:t>
            </a:r>
            <a:r>
              <a:rPr lang="cs-CZ" dirty="0"/>
              <a:t>místě </a:t>
            </a:r>
            <a:r>
              <a:rPr lang="cs-CZ" dirty="0" err="1"/>
              <a:t>turnoveru</a:t>
            </a:r>
            <a:r>
              <a:rPr lang="cs-CZ" dirty="0"/>
              <a:t> stáním na tomto místě, nebo náznakem přihrávky; </a:t>
            </a:r>
          </a:p>
          <a:p>
            <a:pPr lvl="1"/>
            <a:r>
              <a:rPr lang="cs-CZ" dirty="0" smtClean="0"/>
              <a:t>na </a:t>
            </a:r>
            <a:r>
              <a:rPr lang="cs-CZ" dirty="0"/>
              <a:t>nejbližším bodě na základní čáře přesunem na toto místo z místa </a:t>
            </a:r>
            <a:r>
              <a:rPr lang="cs-CZ" dirty="0" err="1"/>
              <a:t>turnoveru</a:t>
            </a:r>
            <a:r>
              <a:rPr lang="cs-CZ" dirty="0"/>
              <a:t>. </a:t>
            </a:r>
          </a:p>
          <a:p>
            <a:pPr lvl="1"/>
            <a:r>
              <a:rPr lang="cs-CZ" dirty="0" smtClean="0"/>
              <a:t>Okamžitý </a:t>
            </a:r>
            <a:r>
              <a:rPr lang="cs-CZ" dirty="0"/>
              <a:t>přesun nebo setrvání na místě určuje místo kde ustanovit pivot, které se nesmí měnit.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5842" name="Picture 2" descr="http://www.bareknucks.com/wp-content/uploads/2010/07/ultimate-fris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12" y="-1"/>
            <a:ext cx="6804248" cy="6857825"/>
          </a:xfrm>
          <a:prstGeom prst="rect">
            <a:avLst/>
          </a:prstGeom>
          <a:noFill/>
        </p:spPr>
      </p:pic>
    </p:spTree>
  </p:cSld>
  <p:clrMapOvr>
    <a:masterClrMapping/>
  </p:clrMapOvr>
  <p:transition advTm="2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lipnoservis.cz/files/lipno-bavi-celou-rodinu/images/page/1000x1000-1333214610-fris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Skórování </a:t>
            </a:r>
            <a:r>
              <a:rPr lang="cs-CZ" b="1" dirty="0"/>
              <a:t>– dosažení bodu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Družstvo </a:t>
            </a:r>
            <a:r>
              <a:rPr lang="cs-CZ" dirty="0"/>
              <a:t>dosáhne bodu, když hráč v hřišti chytí přihrávku která neodporuje pravidlům, a všechny jeho body doteku po chycení disku se nacházejí výlučně v útočné koncové </a:t>
            </a:r>
            <a:r>
              <a:rPr lang="cs-CZ" dirty="0" smtClean="0"/>
              <a:t>zóně. </a:t>
            </a:r>
            <a:endParaRPr lang="cs-CZ" dirty="0"/>
          </a:p>
          <a:p>
            <a:r>
              <a:rPr lang="cs-CZ" dirty="0" smtClean="0"/>
              <a:t>Pokud </a:t>
            </a:r>
            <a:r>
              <a:rPr lang="cs-CZ" dirty="0"/>
              <a:t>hráč s diskem skončí úplně za základní čarou, ale </a:t>
            </a:r>
            <a:r>
              <a:rPr lang="cs-CZ" dirty="0" smtClean="0"/>
              <a:t>neskóruje (viz. výše), </a:t>
            </a:r>
            <a:r>
              <a:rPr lang="cs-CZ" dirty="0"/>
              <a:t>ustanoví pivot v nejbližším bodě na základní čáře. </a:t>
            </a:r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6" name="Picture 2" descr="http://static.flickr.com/1163/1192047480_a52d549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Aktivity s </a:t>
            </a:r>
            <a:r>
              <a:rPr lang="cs-CZ" b="1" dirty="0" err="1" smtClean="0"/>
              <a:t>frisbee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err="1" smtClean="0"/>
              <a:t>Frisbee</a:t>
            </a:r>
            <a:r>
              <a:rPr lang="cs-CZ" b="1" dirty="0" smtClean="0"/>
              <a:t> </a:t>
            </a:r>
            <a:r>
              <a:rPr lang="cs-CZ" b="1" dirty="0" err="1" smtClean="0"/>
              <a:t>ultimate</a:t>
            </a:r>
            <a:endParaRPr lang="cs-CZ" b="1" dirty="0" smtClean="0"/>
          </a:p>
          <a:p>
            <a:r>
              <a:rPr lang="cs-CZ" b="1" dirty="0" err="1" smtClean="0"/>
              <a:t>Guts</a:t>
            </a:r>
            <a:r>
              <a:rPr lang="cs-CZ" dirty="0" smtClean="0"/>
              <a:t> Hraje pět hráčů proti pěti. Útočící družstvo hází disk proti soupeři, který stojí v řadě 14m od házejícího. Útočník musí disk hodit do prostoru kde soupeř stojí tak, aby se mu jej nepodařilo čistě chytit. Chycení musí být do jedné ruky.</a:t>
            </a:r>
          </a:p>
          <a:p>
            <a:r>
              <a:rPr lang="cs-CZ" b="1" dirty="0" err="1" smtClean="0"/>
              <a:t>Diskgolf</a:t>
            </a:r>
            <a:endParaRPr lang="cs-CZ" b="1" dirty="0" smtClean="0"/>
          </a:p>
          <a:p>
            <a:r>
              <a:rPr lang="cs-CZ" b="1" dirty="0" smtClean="0"/>
              <a:t>Double </a:t>
            </a:r>
            <a:r>
              <a:rPr lang="cs-CZ" b="1" dirty="0" err="1" smtClean="0"/>
              <a:t>Disc</a:t>
            </a:r>
            <a:r>
              <a:rPr lang="cs-CZ" b="1" dirty="0" smtClean="0"/>
              <a:t> </a:t>
            </a:r>
            <a:r>
              <a:rPr lang="cs-CZ" b="1" dirty="0" err="1" smtClean="0"/>
              <a:t>Court</a:t>
            </a:r>
            <a:endParaRPr lang="cs-CZ" b="1" dirty="0" smtClean="0"/>
          </a:p>
          <a:p>
            <a:r>
              <a:rPr lang="cs-CZ" b="1" dirty="0" err="1" smtClean="0"/>
              <a:t>Discathlon</a:t>
            </a:r>
            <a:r>
              <a:rPr lang="cs-CZ" b="1" dirty="0" smtClean="0"/>
              <a:t> </a:t>
            </a:r>
            <a:r>
              <a:rPr lang="cs-CZ" dirty="0" smtClean="0"/>
              <a:t>Je závod ve kterém hráči hází disk po vyznačené trase. Trasa je vymezena různými překážkami kterými musí disk proletět. Hráč nemusí absolvovat stejnou trasu jako disk. Cílem je projít trasu v co nejkratším čase.</a:t>
            </a:r>
            <a:endParaRPr lang="cs-CZ" b="1" dirty="0" smtClean="0"/>
          </a:p>
          <a:p>
            <a:r>
              <a:rPr lang="cs-CZ" b="1" dirty="0" err="1" smtClean="0"/>
              <a:t>Field</a:t>
            </a:r>
            <a:r>
              <a:rPr lang="cs-CZ" b="1" dirty="0" smtClean="0"/>
              <a:t> </a:t>
            </a:r>
            <a:r>
              <a:rPr lang="cs-CZ" b="1" dirty="0" err="1" smtClean="0"/>
              <a:t>events</a:t>
            </a:r>
            <a:endParaRPr lang="cs-CZ" b="1" dirty="0" smtClean="0"/>
          </a:p>
          <a:p>
            <a:pPr lvl="1"/>
            <a:r>
              <a:rPr lang="cs-CZ" dirty="0" err="1" smtClean="0"/>
              <a:t>Accuracy</a:t>
            </a:r>
            <a:r>
              <a:rPr lang="cs-CZ" dirty="0" smtClean="0"/>
              <a:t> – hody na přesnost</a:t>
            </a:r>
          </a:p>
          <a:p>
            <a:pPr lvl="1"/>
            <a:r>
              <a:rPr lang="cs-CZ" dirty="0" smtClean="0"/>
              <a:t>Hod na dálku.</a:t>
            </a:r>
          </a:p>
          <a:p>
            <a:pPr lvl="1"/>
            <a:r>
              <a:rPr lang="cs-CZ" b="1" dirty="0" smtClean="0"/>
              <a:t>TRC</a:t>
            </a:r>
            <a:r>
              <a:rPr lang="cs-CZ" dirty="0" smtClean="0"/>
              <a:t>. hod do dálky s chycením disku: Hráč hodí disk z kruhového </a:t>
            </a:r>
            <a:r>
              <a:rPr lang="cs-CZ" dirty="0" err="1" smtClean="0"/>
              <a:t>odhodiště</a:t>
            </a:r>
            <a:r>
              <a:rPr lang="cs-CZ" dirty="0" smtClean="0"/>
              <a:t> tak, aby jej mohl opět chytit co nejdále od místa odhození. Disk smí chytit pouze do jedné ruky. Z pěti pokusů se počítá nejlepší.</a:t>
            </a:r>
          </a:p>
          <a:p>
            <a:pPr lvl="1"/>
            <a:r>
              <a:rPr lang="cs-CZ" b="1" dirty="0" smtClean="0"/>
              <a:t>MTA</a:t>
            </a:r>
            <a:r>
              <a:rPr lang="cs-CZ" dirty="0" smtClean="0"/>
              <a:t>. hod s měřením času, jak dlouho disk létá, než je znovu chycen: Hráč vyhodí disk tak, aby jej mohl opět chytit v prostoru vyhození do jedné ruky. Měří se čas od vyhození do chycení disku.</a:t>
            </a:r>
          </a:p>
          <a:p>
            <a:r>
              <a:rPr lang="cs-CZ" dirty="0" smtClean="0"/>
              <a:t>???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 descr="http://t1.ftcdn.net/jpg/00/20/63/04/400_F_20630493_O3tmaWAnMbZ1eJRnBfHZBAWU9qUM97d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7415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Historie a organizace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1871 - </a:t>
            </a:r>
            <a:r>
              <a:rPr lang="cs-CZ" dirty="0" err="1" smtClean="0"/>
              <a:t>Frisbie</a:t>
            </a:r>
            <a:r>
              <a:rPr lang="cs-CZ" dirty="0" smtClean="0"/>
              <a:t> </a:t>
            </a:r>
            <a:r>
              <a:rPr lang="cs-CZ" dirty="0" err="1" smtClean="0"/>
              <a:t>Baking</a:t>
            </a:r>
            <a:r>
              <a:rPr lang="cs-CZ" dirty="0" smtClean="0"/>
              <a:t> </a:t>
            </a:r>
            <a:r>
              <a:rPr lang="cs-CZ" dirty="0" err="1" smtClean="0"/>
              <a:t>Company</a:t>
            </a:r>
            <a:endParaRPr lang="cs-CZ" dirty="0" smtClean="0"/>
          </a:p>
          <a:p>
            <a:r>
              <a:rPr lang="cs-CZ" dirty="0" smtClean="0"/>
              <a:t>1947 - Walter </a:t>
            </a:r>
            <a:r>
              <a:rPr lang="cs-CZ" dirty="0" err="1" smtClean="0"/>
              <a:t>Frederick</a:t>
            </a:r>
            <a:r>
              <a:rPr lang="cs-CZ" dirty="0" smtClean="0"/>
              <a:t> </a:t>
            </a:r>
            <a:r>
              <a:rPr lang="cs-CZ" dirty="0" err="1" smtClean="0"/>
              <a:t>Morrison</a:t>
            </a:r>
            <a:r>
              <a:rPr lang="cs-CZ" dirty="0" smtClean="0"/>
              <a:t> vyrobil umělohmotnou verzi </a:t>
            </a:r>
            <a:r>
              <a:rPr lang="cs-CZ" dirty="0" err="1" smtClean="0"/>
              <a:t>Frisbie</a:t>
            </a:r>
            <a:r>
              <a:rPr lang="cs-CZ" dirty="0" smtClean="0"/>
              <a:t>, kterou nazval Pluto </a:t>
            </a:r>
            <a:r>
              <a:rPr lang="cs-CZ" dirty="0" err="1" smtClean="0"/>
              <a:t>Platter</a:t>
            </a:r>
            <a:r>
              <a:rPr lang="cs-CZ" dirty="0" smtClean="0"/>
              <a:t>.</a:t>
            </a:r>
          </a:p>
          <a:p>
            <a:r>
              <a:rPr lang="cs-CZ" dirty="0" smtClean="0"/>
              <a:t>1958 - oficiální rok vzniku létajícího disku (Walter </a:t>
            </a:r>
            <a:r>
              <a:rPr lang="cs-CZ" dirty="0" err="1" smtClean="0"/>
              <a:t>Morrison</a:t>
            </a:r>
            <a:r>
              <a:rPr lang="cs-CZ" dirty="0" smtClean="0"/>
              <a:t> obdržel patent.)</a:t>
            </a:r>
          </a:p>
          <a:p>
            <a:r>
              <a:rPr lang="cs-CZ" dirty="0" smtClean="0"/>
              <a:t>1959 – Název </a:t>
            </a:r>
            <a:r>
              <a:rPr lang="cs-CZ" dirty="0" err="1" smtClean="0"/>
              <a:t>Frisbee</a:t>
            </a:r>
            <a:endParaRPr lang="cs-CZ" dirty="0" smtClean="0"/>
          </a:p>
          <a:p>
            <a:r>
              <a:rPr lang="cs-CZ" b="1" dirty="0" smtClean="0"/>
              <a:t>WFDF</a:t>
            </a:r>
          </a:p>
          <a:p>
            <a:pPr lvl="1"/>
            <a:r>
              <a:rPr lang="pl-PL" dirty="0" smtClean="0"/>
              <a:t>Založena byla roku 1984 ve Švédsku, později přesídlila do </a:t>
            </a:r>
            <a:r>
              <a:rPr lang="cs-CZ" dirty="0" smtClean="0"/>
              <a:t>Colorada.</a:t>
            </a:r>
          </a:p>
          <a:p>
            <a:pPr lvl="7"/>
            <a:r>
              <a:rPr lang="cs-CZ" dirty="0" smtClean="0"/>
              <a:t>Česká asociace létajícího disku http://www.</a:t>
            </a:r>
            <a:r>
              <a:rPr lang="cs-CZ" dirty="0" err="1" smtClean="0"/>
              <a:t>cald.cz</a:t>
            </a:r>
            <a:endParaRPr lang="cs-CZ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890" name="Picture 2" descr="http://i2.mirror.co.uk/incoming/article201109.ece/ALTERNATES/s615/fred-morrison-holding-a-frisbee-pic-ap-69314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1215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Hřiště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Hřiště je obdélník sto (100) metrů dlouhý a třicet sedm (37) metrů široký 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429000"/>
            <a:ext cx="56673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V="1">
            <a:off x="1979712" y="4005064"/>
            <a:ext cx="864096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V="1">
            <a:off x="4932040" y="3140968"/>
            <a:ext cx="792088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907704" y="36450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1/6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1/6</a:t>
            </a:r>
            <a:endParaRPr lang="cs-CZ" dirty="0"/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2771800" y="3212976"/>
            <a:ext cx="2088232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491880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4/6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 descr="Kampfsport Training im Fitnessstu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60632" cy="68489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Vybavení  a druhy hodů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Může být použit jakýkoliv létající disk přijatelný pro oba </a:t>
            </a:r>
            <a:r>
              <a:rPr lang="cs-CZ" dirty="0" smtClean="0"/>
              <a:t>kapitány.</a:t>
            </a:r>
            <a:endParaRPr lang="cs-CZ" dirty="0"/>
          </a:p>
          <a:p>
            <a:r>
              <a:rPr lang="cs-CZ" dirty="0"/>
              <a:t>Každý hráč musí mít dres, který odlišuje jeho tým od soupeře. </a:t>
            </a:r>
          </a:p>
          <a:p>
            <a:r>
              <a:rPr lang="cs-CZ" dirty="0"/>
              <a:t>Hráč nesmí nosit oblečení nebo jiné předměty, které by mohly poškodit jeho nebo jiné </a:t>
            </a:r>
            <a:r>
              <a:rPr lang="cs-CZ" dirty="0" smtClean="0"/>
              <a:t>hráče. </a:t>
            </a:r>
            <a:endParaRPr lang="cs-CZ" dirty="0"/>
          </a:p>
          <a:p>
            <a:r>
              <a:rPr lang="cs-CZ" dirty="0" smtClean="0"/>
              <a:t>Hody						Chytání</a:t>
            </a:r>
          </a:p>
          <a:p>
            <a:pPr lvl="1"/>
            <a:r>
              <a:rPr lang="cs-CZ" dirty="0" err="1" smtClean="0"/>
              <a:t>Backhan</a:t>
            </a:r>
            <a:r>
              <a:rPr lang="en-US" smtClean="0"/>
              <a:t>d</a:t>
            </a:r>
            <a:r>
              <a:rPr lang="cs-CZ" dirty="0" smtClean="0"/>
              <a:t>					Na čápa</a:t>
            </a:r>
          </a:p>
          <a:p>
            <a:pPr lvl="1"/>
            <a:r>
              <a:rPr lang="cs-CZ" dirty="0" smtClean="0"/>
              <a:t>Forehand		</a:t>
            </a:r>
          </a:p>
          <a:p>
            <a:pPr lvl="1"/>
            <a:r>
              <a:rPr lang="cs-CZ" dirty="0" err="1" smtClean="0"/>
              <a:t>Overhead</a:t>
            </a:r>
            <a:endParaRPr lang="cs-CZ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2627784" y="5085184"/>
            <a:ext cx="216024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131840" y="50758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(zatočený, podtočený)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http://i.cdn.cnngo.com/sites/default/files/imagecache/624x468_gallery/article-images/large/_MG_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Bod</a:t>
            </a:r>
            <a:r>
              <a:rPr lang="pl-PL" b="1" dirty="0"/>
              <a:t>, dosažení bodu a hra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r>
              <a:rPr lang="cs-CZ" dirty="0"/>
              <a:t>Hra končí vítězstvím týmu, který jako první získá sedmnáct (</a:t>
            </a:r>
            <a:r>
              <a:rPr lang="cs-CZ" dirty="0" smtClean="0"/>
              <a:t>15) </a:t>
            </a:r>
            <a:r>
              <a:rPr lang="cs-CZ" dirty="0"/>
              <a:t>bodů. </a:t>
            </a:r>
          </a:p>
          <a:p>
            <a:endParaRPr lang="cs-CZ" dirty="0"/>
          </a:p>
          <a:p>
            <a:r>
              <a:rPr lang="cs-CZ" dirty="0"/>
              <a:t>Hra je rozdělena na dvě (2) části (poločasy). První poločas končí, když jeden tým dosáhne devíti </a:t>
            </a:r>
            <a:r>
              <a:rPr lang="cs-CZ" dirty="0" smtClean="0"/>
              <a:t>(8) </a:t>
            </a:r>
            <a:r>
              <a:rPr lang="cs-CZ" dirty="0"/>
              <a:t>bodů. </a:t>
            </a:r>
          </a:p>
          <a:p>
            <a:endParaRPr lang="cs-CZ" dirty="0"/>
          </a:p>
          <a:p>
            <a:r>
              <a:rPr lang="cs-CZ" dirty="0"/>
              <a:t>Po dosažení bodu </a:t>
            </a:r>
          </a:p>
          <a:p>
            <a:pPr lvl="1"/>
            <a:r>
              <a:rPr lang="cs-CZ" dirty="0"/>
              <a:t>Týmy si vymění koncovou zónu, kterou brání </a:t>
            </a:r>
          </a:p>
          <a:p>
            <a:pPr lvl="1"/>
            <a:r>
              <a:rPr lang="cs-CZ" dirty="0" smtClean="0"/>
              <a:t>Tým</a:t>
            </a:r>
            <a:r>
              <a:rPr lang="cs-CZ" dirty="0"/>
              <a:t>, který skóroval, vyhazuje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http://i.idnes.cz/08/063/cl/PKA2406fc_lukasicekLFIR_7FJH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</p:spTree>
  </p:cSld>
  <p:clrMapOvr>
    <a:masterClrMapping/>
  </p:clrMapOvr>
  <p:transition advTm="1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Týmy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Každý </a:t>
            </a:r>
            <a:r>
              <a:rPr lang="cs-CZ" dirty="0"/>
              <a:t>tým má při každém bodu na ploše hřiště nejvíce sedm (7) a nejméně pět (5) hráčů</a:t>
            </a:r>
            <a:r>
              <a:rPr lang="cs-CZ" dirty="0" smtClean="0"/>
              <a:t>.(hala)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934</Words>
  <Application>Microsoft Office PowerPoint</Application>
  <PresentationFormat>Předvádění na obrazovce (4:3)</PresentationFormat>
  <Paragraphs>99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Calibri</vt:lpstr>
      <vt:lpstr>Constantia</vt:lpstr>
      <vt:lpstr>Wingdings 2</vt:lpstr>
      <vt:lpstr>Tok</vt:lpstr>
      <vt:lpstr>Frisbee Ultimate</vt:lpstr>
      <vt:lpstr>Prezentace aplikace PowerPoint</vt:lpstr>
      <vt:lpstr>Hřiště</vt:lpstr>
      <vt:lpstr>Prezentace aplikace PowerPoint</vt:lpstr>
      <vt:lpstr>Vybavení  a druhy hodů</vt:lpstr>
      <vt:lpstr>Prezentace aplikace PowerPoint</vt:lpstr>
      <vt:lpstr>Bod, dosažení bodu a hra </vt:lpstr>
      <vt:lpstr>Prezentace aplikace PowerPoint</vt:lpstr>
      <vt:lpstr>Týmy</vt:lpstr>
      <vt:lpstr>Prezentace aplikace PowerPoint</vt:lpstr>
      <vt:lpstr>Výhoz </vt:lpstr>
      <vt:lpstr>Počítání zdržování </vt:lpstr>
      <vt:lpstr>Prezentace aplikace PowerPoint</vt:lpstr>
      <vt:lpstr>Auty </vt:lpstr>
      <vt:lpstr>Prezentace aplikace PowerPoint</vt:lpstr>
      <vt:lpstr>Chytání </vt:lpstr>
      <vt:lpstr>Prezentace aplikace PowerPoint</vt:lpstr>
      <vt:lpstr>Turnovery – změny držení disku </vt:lpstr>
      <vt:lpstr>Prezentace aplikace PowerPoint</vt:lpstr>
      <vt:lpstr>Skórování – dosažení bodu </vt:lpstr>
      <vt:lpstr>Prezentace aplikace PowerPoint</vt:lpstr>
      <vt:lpstr>Aktivity s frisbee</vt:lpstr>
      <vt:lpstr>Prezentace aplikace PowerPoint</vt:lpstr>
      <vt:lpstr>Historie a organizace</vt:lpstr>
      <vt:lpstr>Prezentace aplikace PowerPoint</vt:lpstr>
    </vt:vector>
  </TitlesOfParts>
  <Company>Název společnosti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Frisbee Ultimate</dc:title>
  <dc:creator>Luboš Charvát</dc:creator>
  <cp:lastModifiedBy>lcharvat</cp:lastModifiedBy>
  <cp:revision>12</cp:revision>
  <dcterms:created xsi:type="dcterms:W3CDTF">2012-10-09T20:02:40Z</dcterms:created>
  <dcterms:modified xsi:type="dcterms:W3CDTF">2017-10-18T05:10:26Z</dcterms:modified>
</cp:coreProperties>
</file>